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4"/>
  </p:notesMasterIdLst>
  <p:sldIdLst>
    <p:sldId id="256" r:id="rId2"/>
    <p:sldId id="257" r:id="rId3"/>
    <p:sldId id="258" r:id="rId4"/>
    <p:sldId id="261" r:id="rId5"/>
    <p:sldId id="260" r:id="rId6"/>
    <p:sldId id="280" r:id="rId7"/>
    <p:sldId id="281" r:id="rId8"/>
    <p:sldId id="282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9" r:id="rId37"/>
    <p:sldId id="300" r:id="rId38"/>
    <p:sldId id="301" r:id="rId39"/>
    <p:sldId id="302" r:id="rId40"/>
    <p:sldId id="298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5" r:id="rId5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E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19EF-AB3A-47C3-A02A-1568E17D659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2447-0B70-4696-8446-61231252E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5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2447-0B70-4696-8446-61231252E274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12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4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4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96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1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9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96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87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90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96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5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FAA50E-94DE-45D6-ACD5-58D15ED564F4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D19243-772B-4DB3-A888-869309F33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6" y="374074"/>
            <a:ext cx="9833495" cy="56388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95599" y="4433455"/>
            <a:ext cx="6179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Badawcze pracownie przyrodnicze oraz multimedialna baza wiedzy</a:t>
            </a:r>
          </a:p>
          <a:p>
            <a:pPr algn="ctr"/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SPECYFIKACJA MODUŁÓW -</a:t>
            </a:r>
            <a:endParaRPr lang="pl-PL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037" y="1122218"/>
            <a:ext cx="10058400" cy="61514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32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37489" y="2344385"/>
            <a:ext cx="6326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MATERIA I ENERGIA W EKOSYSTEMACH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833784" y="3290193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3 990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94" y="1737360"/>
            <a:ext cx="4655557" cy="4608022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moduł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81891"/>
            <a:ext cx="10058400" cy="615142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32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Moduł skupia się na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analizie procesu obiegu materii i przepływu energii w ekosystemach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Uczniowie poznają współzależność przyrody ożywionej i nieożywionej, analizują zasoby potrzebne do rozwoju organizmów, łańcuchy pokarmowe i piramidę żywieniową.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26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3564" y="134555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MATERIA I ENERGIA W EKOSYSTEMACH 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440116"/>
            <a:ext cx="10058400" cy="53201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287370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MATERIA I ENERGIA W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EKOSYSTEMACH – zawartość 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60701"/>
              </p:ext>
            </p:extLst>
          </p:nvPr>
        </p:nvGraphicFramePr>
        <p:xfrm>
          <a:off x="1256492" y="2184245"/>
          <a:ext cx="9750945" cy="398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duże wypluwki sowy zawierające m.in. niestrawione resztki pokarmu (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pazury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dzioby)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kleszczyki plastikowe (dł. 13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rękawiczki jednorazowe, polietylenowe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lupy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plastikowe butelki ze spryskiwaczem do zraszania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nasiona rzodkiewki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8" y="360097"/>
            <a:ext cx="10058400" cy="60128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3552" y="1321480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MATERIA I ENERGIA W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EKOSYSTEMACH - zawartość 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31413"/>
              </p:ext>
            </p:extLst>
          </p:nvPr>
        </p:nvGraphicFramePr>
        <p:xfrm>
          <a:off x="1251006" y="2163950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gleba doniczkowa (poj. 17 L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nawóz w płynie (poj. 250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czerwona glina (waga 3,5 kg) w plastikowym wiaderku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piasek akwariowy (waga 2,2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żwir akwariowy (waga 2,3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organiczny, bezwonny pokarm dla ryb (waga 2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sól (waga 700 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duże, metalowe spinacze do dokumentów, (dł. 2,5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kartki (7,5x12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bawełniany knot, sznurek (dł. 10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33107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03239"/>
            <a:ext cx="10058400" cy="6289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21123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MATERIA I ENERGIA W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EKOSYSTEMACH - zawartość 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14851"/>
              </p:ext>
            </p:extLst>
          </p:nvPr>
        </p:nvGraphicFramePr>
        <p:xfrm>
          <a:off x="1256492" y="2195589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cienki, mocny sznurek (dł. 60 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woreczki foliowe "strunowe" (30x38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pojemnik plastikowy (poj. 500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zamykany plastikowy pojemnik z otworem na dnie (poj. 230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kubek plastikowy (poj. 300 ml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plastikowy pojemnik ( poj. 3,5 L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" Sieci i łańcuchy pokarmowe" 70x100 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" Ptaki drapieżne/ Sowy" 70x100 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02340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32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0131" y="2351245"/>
            <a:ext cx="4189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ŻYCIE W EKOSYSTEMACH 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88657" y="3413075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3 990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76" y="1737360"/>
            <a:ext cx="4599777" cy="4599777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moduł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68082"/>
            <a:ext cx="10058400" cy="60128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32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Moduł wprowadza uczniów w zagadnienie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różnorodności organizmów żywych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oraz tego jak rośliny i zwierzęta adaptują się do warunków środowiska. Uczniowie dowiadują się również, czym jest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zdrowy ekosystem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15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9709" y="13317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ŻYCIE W EKOSYSTEMACH 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ŻYCIE W EKOSYSTEMACH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17278"/>
              </p:ext>
            </p:extLst>
          </p:nvPr>
        </p:nvGraphicFramePr>
        <p:xfrm>
          <a:off x="1256492" y="1990358"/>
          <a:ext cx="9750945" cy="429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przezroczysty, wytrzymały pojemnik z siatki do przechowywania motyli i innych owadów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siatka do chwytania owadów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10 pojemników do obserwacji owadów z lupą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opakowanie nasion ośmiu rodzajów roślin szybkorosnących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nasiona słonecznika (waga 450 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do obserwacji rozwoju podziemnej części rośliny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gleba (poj. 2L)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584904"/>
            <a:ext cx="10058400" cy="51816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3552" y="1290213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ŻYCIE W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EKOSYSTEMACH – zawartość zestawu 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7075"/>
              </p:ext>
            </p:extLst>
          </p:nvPr>
        </p:nvGraphicFramePr>
        <p:xfrm>
          <a:off x="1251006" y="2059085"/>
          <a:ext cx="9750945" cy="425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nawóz Osmocote, granullki (poj. 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cylinder miarowy (menzurka) z naniesioną skalą (poj. 10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pipety skalowane (poj. 3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czerwony barwnik spożywczy w płynie (poj. 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knot/sznurek bawełniany (dł. 10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plastikowe kleszczyki (dł. 12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drewniane spinacze (klamerki)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Counters, Transparent (przezroczyste krążki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siatka / czerpak akwariowy (śr. 7,5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fotografii zwierząt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33107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fotografii roślin i zwierząt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902142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652063"/>
            <a:ext cx="10058400" cy="53201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41532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ŻYCIE W EKOSYSTEMACH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33128"/>
              </p:ext>
            </p:extLst>
          </p:nvPr>
        </p:nvGraphicFramePr>
        <p:xfrm>
          <a:off x="1256492" y="1939933"/>
          <a:ext cx="9750945" cy="425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fotografii ptaków Malachite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makaron "kolanka" (waga 0,7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plastikowy pojemnik (poj. 3,7 L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pojemniki /kubki plastikowe (poj. 230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pojemniki /kubki plastikowe (poj. 460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tacki ze styropianu (17x23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plastikowy kubek z pokrywką (poj. 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miarka/kubek (poj. 60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0234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70028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97280" y="2162881"/>
            <a:ext cx="58161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Pracownia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BIOLOGICZNA </a:t>
            </a:r>
            <a:r>
              <a:rPr lang="pl-PL" sz="2400" b="1" dirty="0" err="1" smtClean="0">
                <a:solidFill>
                  <a:srgbClr val="00B050"/>
                </a:solidFill>
                <a:latin typeface="Bodoni MT" panose="02070603080606020203" pitchFamily="18" charset="0"/>
              </a:rPr>
              <a:t>LaboLAB</a:t>
            </a:r>
            <a:endParaRPr lang="pl-PL" sz="2400" b="1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endParaRPr lang="pl-PL" sz="2400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Pracownia </a:t>
            </a:r>
            <a:r>
              <a:rPr lang="pl-PL" sz="2400" b="1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GEOGRAFICZNA </a:t>
            </a:r>
            <a:r>
              <a:rPr lang="pl-PL" sz="2400" b="1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400" b="1" dirty="0" smtClean="0">
              <a:solidFill>
                <a:srgbClr val="8EEE1A"/>
              </a:solidFill>
              <a:latin typeface="Bodoni MT" panose="02070603080606020203" pitchFamily="18" charset="0"/>
            </a:endParaRPr>
          </a:p>
          <a:p>
            <a:endParaRPr lang="pl-PL" sz="2400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Pracownia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CHEMICZNA </a:t>
            </a:r>
            <a:r>
              <a:rPr lang="pl-PL" sz="2400" b="1" dirty="0" err="1" smtClean="0">
                <a:solidFill>
                  <a:srgbClr val="00B050"/>
                </a:solidFill>
                <a:latin typeface="Bodoni MT" panose="02070603080606020203" pitchFamily="18" charset="0"/>
              </a:rPr>
              <a:t>LaboLAB</a:t>
            </a:r>
            <a:endParaRPr lang="pl-PL" sz="2400" b="1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endParaRPr lang="pl-PL" sz="2400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Pracownia </a:t>
            </a:r>
            <a:r>
              <a:rPr lang="pl-PL" sz="2400" b="1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FIZYCZNA </a:t>
            </a:r>
            <a:r>
              <a:rPr lang="pl-PL" sz="2400" b="1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400" b="1" dirty="0" smtClean="0">
              <a:solidFill>
                <a:srgbClr val="8EEE1A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8763" y="6488668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97280" y="890847"/>
            <a:ext cx="10058400" cy="67056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Badawcze pracownie przyrodnicze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913418" y="1737360"/>
            <a:ext cx="5278582" cy="51206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7589521" y="3474720"/>
            <a:ext cx="41425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Efektywna nauka</a:t>
            </a:r>
          </a:p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</a:p>
          <a:p>
            <a:pPr algn="ctr"/>
            <a:r>
              <a:rPr lang="pl-PL" sz="2600" b="1" dirty="0">
                <a:solidFill>
                  <a:schemeClr val="bg1"/>
                </a:solidFill>
                <a:latin typeface="Bodoni MT" panose="02070603080606020203" pitchFamily="18" charset="0"/>
              </a:rPr>
              <a:t>w</a:t>
            </a:r>
            <a:r>
              <a:rPr lang="pl-PL" sz="26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30 MINUT DZIENNIE !</a:t>
            </a:r>
            <a:endParaRPr lang="pl-PL" sz="26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025" y="854504"/>
            <a:ext cx="10058400" cy="76754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3200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r>
              <a:rPr lang="pl-PL" sz="32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 - moduły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1025" y="2458136"/>
            <a:ext cx="5788429" cy="312589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ZMIENIAJĄCA SIĘ PLANETA ZIEMIA</a:t>
            </a:r>
          </a:p>
          <a:p>
            <a:pPr marL="0" indent="0">
              <a:buNone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ZIEMIA I KOSMOS</a:t>
            </a:r>
          </a:p>
          <a:p>
            <a:pPr marL="0" indent="0">
              <a:buNone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POGODA I KLIMAT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913418" y="1737360"/>
            <a:ext cx="5278582" cy="51206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60218" y="6488668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7673666" y="2073760"/>
            <a:ext cx="41735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UWAGA!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Każdy moduł </a:t>
            </a:r>
            <a:r>
              <a:rPr lang="pl-PL" sz="2800" b="1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b="1" dirty="0" smtClean="0">
              <a:solidFill>
                <a:srgbClr val="8EEE1A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zawiera wystarczającą ilość materiałów i aparatury pozwalających na wielokrotne wykonywanie bezpiecznych doświadczeń i eksperymentów  w </a:t>
            </a:r>
            <a:r>
              <a:rPr lang="pl-PL" sz="2400" b="1" u="sng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klasie do 30 uczniów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5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0420" y="1037010"/>
            <a:ext cx="10058400" cy="58743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3200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50420" y="2350573"/>
            <a:ext cx="5616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ZMIENIAJĄCA SIĘ PLANETA ZIEMIA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18147" y="3416545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4 990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94" y="1737360"/>
            <a:ext cx="4599777" cy="4599777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moduł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20494"/>
            <a:ext cx="10058400" cy="54586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Ten moduł to seria doświadczeń, które pokazują uczniom jak to się stało, że Ziemia, na której mieszkamy, wygląda i ma cechy takie, jakie możemy zaobserwować obecnie. Moduł rozwija wiedzę uczniów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na temat gleby i erozji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Uczniowie analizują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warstwy ziemi, ruchy płyt tektonicznych i tworzenie się skał.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22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38201" y="1234756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ZMIENIAJĄCA SIĘ PLANETA ZIEMIA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440116"/>
            <a:ext cx="10058400" cy="53201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287370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ZMIENIAJĄCA SIĘ PLANETA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ZIEMIA 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33282"/>
              </p:ext>
            </p:extLst>
          </p:nvPr>
        </p:nvGraphicFramePr>
        <p:xfrm>
          <a:off x="1256492" y="2184245"/>
          <a:ext cx="9750945" cy="40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próbek 15 podstawowych rodzajów skał (magmowych, osadowych i metamorficznych), każde pudełko zawiera dodatkowo szkło powiększające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- 16 próbek gleb występujących na Ziemii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nietoksyczny, profesjonalny gips przeznaczony do prac artystycznych (waga 1,8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piasek drobnoziarnisty, biały (waga 1,3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wiaderko z czerwoną gliną (waga 3,6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pojemnik z nietoksyczną, zieloną ciastoliną (waga 1,3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440116"/>
            <a:ext cx="10058400" cy="53201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287370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ZMIENIAJĄCA SIĘ PLANETA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ZIEMIA 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40193"/>
              </p:ext>
            </p:extLst>
          </p:nvPr>
        </p:nvGraphicFramePr>
        <p:xfrm>
          <a:off x="1256492" y="2184245"/>
          <a:ext cx="9750945" cy="3923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nóż z tworzywa sztucznego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kulki przeźroczyste niebieskie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mała mata absorbcyjna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podkładka tekturowa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wytrzymała, plastikowa łyżka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gumowe korki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samoprzylepna taśma rzepowa (część haczykowa, dł. 20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samoprzylepna taśma rzepowa (część pętelkowa, dł. 20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wykałaczki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rolka folii aluminiowej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440116"/>
            <a:ext cx="10058400" cy="53201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287370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ZMIENIAJĄCA SIĘ PLANETA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ZIEMIA 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16082"/>
              </p:ext>
            </p:extLst>
          </p:nvPr>
        </p:nvGraphicFramePr>
        <p:xfrm>
          <a:off x="1256492" y="2184245"/>
          <a:ext cx="9750945" cy="3923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l.p.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nazwa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ilość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łyżki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woreczki foliowe "strunowe" (30x38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miska plastikowa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plastikowe kubki (poj. 260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plastikowe kubki z małym otworem (poj. 260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karbowany, platikowy pojemnik (20x16x7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pojemnik plastikowy (poj. 5,5L)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9818" y="1084661"/>
            <a:ext cx="10058400" cy="58743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49037" y="2372444"/>
            <a:ext cx="295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ZIEMIA I KOSMOS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18147" y="3416545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3 990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2" y="1718668"/>
            <a:ext cx="4618470" cy="4618470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moduł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037" y="535571"/>
            <a:ext cx="10058400" cy="54586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Uczniowie poznają pojęcia związane z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Wszechświatem oraz rolę Ziemi w Układzie Słonecznym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Analizują także wpływ Słońca i Księżyca na naszą planetę oraz poznają warstwy Ziemi.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22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3563" y="1234756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ZIEMIA I KOSMOS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ZIEMIA 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KOSMOS 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65057"/>
              </p:ext>
            </p:extLst>
          </p:nvPr>
        </p:nvGraphicFramePr>
        <p:xfrm>
          <a:off x="1256492" y="1706310"/>
          <a:ext cx="9750945" cy="459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Teleskop Celestron PowerSeeker 40 AZ Table Top lub równowazny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kompas magnetyczny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fazy księżyca- zestaw kart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magnetyczny układ słoneczny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latarka LED z baterią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nadmuchiwana piłka/globus (śr. 40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elementy konstrukcyjne K'NEX - złączki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elementy konstrukcyjne K'NEX - drążki (dł. 13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256844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ZIEMIA 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KOSMOS 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07058"/>
              </p:ext>
            </p:extLst>
          </p:nvPr>
        </p:nvGraphicFramePr>
        <p:xfrm>
          <a:off x="1256492" y="1706310"/>
          <a:ext cx="9750945" cy="453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elementy konstrukcyjne K'NEX - kółka (śr. 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taśma miernicza (dł. 150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cylinder miarowy (menzurka) z tworzywa sztucznego z naniesioną skalą (poj. 100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strzykawki jednorazowe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kolorowa kreda (12 kolorów)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modelina niebieska (waga 100g)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modelina zielona (waga 100g)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modelina czerwona (waga 100g)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kubki plastikowe (poj. 37ml)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kubki plastikowe (poj. 200ml)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256844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025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32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- moduły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1025" y="2458136"/>
            <a:ext cx="5788429" cy="312589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STRUKTURY ROŚLIN I ZWIĘRZĄT </a:t>
            </a:r>
            <a:endParaRPr lang="pl-PL" sz="2400" b="1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MATERIA I ENERGIA W EKOSYSTEMACH </a:t>
            </a:r>
            <a:endParaRPr lang="pl-PL" sz="2400" b="1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ŻYCIE W EKOSYSTEMACH 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465944" y="1737360"/>
            <a:ext cx="4726055" cy="51206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60218" y="6488668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673666" y="2073760"/>
            <a:ext cx="41735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UWAGA!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Każdy moduł </a:t>
            </a:r>
            <a:r>
              <a:rPr lang="pl-PL" sz="2800" b="1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b="1" dirty="0" smtClean="0">
              <a:solidFill>
                <a:srgbClr val="8EEE1A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zawiera wystarczającą ilość materiałów i aparatury pozwalających na wielokrotne wykonywanie bezpiecznych doświadczeń i eksperymentów  w </a:t>
            </a:r>
            <a:r>
              <a:rPr lang="pl-PL" sz="2400" b="1" u="sng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klasie do 30 uczniów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037" y="1018316"/>
            <a:ext cx="10058400" cy="58743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49037" y="2372444"/>
            <a:ext cx="3086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POGODA I KLIMAT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18147" y="3416545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2 990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5" y="1718666"/>
            <a:ext cx="4618471" cy="4618471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moduł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20494"/>
            <a:ext cx="10058400" cy="54586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Elementy zawarte w tym module wprowadzają uczniów w poszczególne zagadnienia dotyczące pogody. Uczniowie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obliczają średnie temperatury i mierzą opady, temperaturę i wiatr, a także tworzą i przedstawiają lokalne prognozy pogody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Analizują również naturalne zagrożenia pogodowe.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</a:t>
            </a:r>
            <a:r>
              <a:rPr lang="pl-PL" smtClean="0">
                <a:solidFill>
                  <a:schemeClr val="accent2">
                    <a:lumMod val="75000"/>
                  </a:schemeClr>
                </a:solidFill>
              </a:rPr>
              <a:t>przeprowadzenie </a:t>
            </a:r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21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3564" y="1234756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POGODA I KLIMAT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geograficzna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POGODA 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KLIMAT – zawartość zestawu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9429"/>
              </p:ext>
            </p:extLst>
          </p:nvPr>
        </p:nvGraphicFramePr>
        <p:xfrm>
          <a:off x="1256492" y="1990358"/>
          <a:ext cx="9750945" cy="429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stacja pogodowa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- deszczomierz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- termometr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Helvetica Neue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- nadmuchiwana piłka/globus (śr. 40cm)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- rękaw, wskaźnik wiatru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525252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8725" y="898894"/>
            <a:ext cx="10058400" cy="76754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CHEMICZNA </a:t>
            </a:r>
            <a:r>
              <a:rPr lang="pl-PL" sz="32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8725" y="3048170"/>
            <a:ext cx="5788429" cy="8531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STRUKTURA I WŁAŚCIWOŚCI MATERII</a:t>
            </a:r>
          </a:p>
        </p:txBody>
      </p:sp>
      <p:sp>
        <p:nvSpPr>
          <p:cNvPr id="7" name="Prostokąt 6"/>
          <p:cNvSpPr/>
          <p:nvPr/>
        </p:nvSpPr>
        <p:spPr>
          <a:xfrm>
            <a:off x="6913418" y="1737360"/>
            <a:ext cx="5278582" cy="51206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60218" y="6488668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673666" y="2073760"/>
            <a:ext cx="41735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UWAGA!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Każdy moduł </a:t>
            </a:r>
            <a:r>
              <a:rPr lang="pl-PL" sz="2800" b="1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b="1" dirty="0" smtClean="0">
              <a:solidFill>
                <a:srgbClr val="8EEE1A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zawiera wystarczającą ilość materiałów i aparatury pozwalających na wielokrotne wykonywanie bezpiecznych doświadczeń i eksperymentów  w </a:t>
            </a:r>
            <a:r>
              <a:rPr lang="pl-PL" sz="2400" b="1" u="sng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klasie do 30 uczniów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9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1605" y="1014493"/>
            <a:ext cx="10058400" cy="628996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chemiczna </a:t>
            </a:r>
            <a:r>
              <a:rPr lang="pl-PL" sz="32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88657" y="2337524"/>
            <a:ext cx="595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STRUKTURA I WŁAŚCIWOŚCI MATERII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988657" y="3413075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5 990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94" y="1737360"/>
            <a:ext cx="4599777" cy="4599777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moduł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13018"/>
            <a:ext cx="10058400" cy="60128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Bodoni MT" panose="02070603080606020203" pitchFamily="18" charset="0"/>
              </a:rPr>
              <a:t>Pracownia chemiczna </a:t>
            </a:r>
            <a:r>
              <a:rPr lang="pl-PL" sz="32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 ramach tego modułu uczniowie analizują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fizyczne oraz chemiczne właściwości materii,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zmiany stanu skupienia, zmiany fizyczne i chemiczne oraz zachowanie materii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21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9709" y="125118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STRUKTURA I WŁAŚCIWOŚCI MATERII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519678"/>
            <a:ext cx="10058400" cy="53201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chemiczna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287370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STRUKTURA I WŁAŚCIWOŚCI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MATERII - zawartość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31339"/>
              </p:ext>
            </p:extLst>
          </p:nvPr>
        </p:nvGraphicFramePr>
        <p:xfrm>
          <a:off x="1256492" y="2184245"/>
          <a:ext cx="9750945" cy="404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cylinder miarowy (menzurka) odporny na chemikalia, kwasy, zasady, rozpuszczalniki; sterylizacja do 121 st.C (poj. 1000 ml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szklana zlewka laboratoryjna Pyrex, odporna na chemikalia (poj. 100 ml)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metalowe kulki (śr. 4,5 mm)- 350 szt.w opakowaniu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kolorowe balony (dł. 22 cm)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pipeta, niesterylna (poj. 3 ml)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przeźroczysty lejek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8" y="511718"/>
            <a:ext cx="10058400" cy="60128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chemiczna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3552" y="1321480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STRUKTURA I WŁAŚCIWOŚCI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MATERII- zawartość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97452"/>
              </p:ext>
            </p:extLst>
          </p:nvPr>
        </p:nvGraphicFramePr>
        <p:xfrm>
          <a:off x="1251006" y="2163950"/>
          <a:ext cx="9750945" cy="401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jodyna antyseptyczna 2% (poj. 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rękawiczki gumowe jednorazowe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precyzyjna waga szkolna z odważnikami, wykonana z wytrzymałego tworzywa sztucznego, posiadająca 10 odważników z misiądzu; zakres do 2 kg, dokładność 0,5 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termometr zanurzeniowy, metalowy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laboratoryjne opiłki żelaza (waga 500 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lupa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różdżka magnetyczna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podkładki metalowe, okrągłe (śr. 8mm)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kulki szklane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gleba (poj. 1L)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33107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521332"/>
            <a:ext cx="10058400" cy="6289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chemiczna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21123"/>
            <a:ext cx="10058400" cy="42552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STRUKTURA I WŁAŚCIWOŚCI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MATERII- zawartość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36380"/>
              </p:ext>
            </p:extLst>
          </p:nvPr>
        </p:nvGraphicFramePr>
        <p:xfrm>
          <a:off x="1256492" y="2195589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wosk naturalnie biały (bloczki)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zielona modelina (waga 100g)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piasek akwariowy (waga 2,2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żwir akwariowy (waga 2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przeźroczysty słoik z zakrętką (tworzywo sztuczne, poj. 900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siatka (60x76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siatka (23x23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miarka/ łyżka miarowa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cienki, mocny sznurek (dł. 60 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pojemnik z plastiku (poj. 5,5 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02340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521332"/>
            <a:ext cx="10058400" cy="6289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chemiczna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21123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STRUKTURA I WŁAŚCIWOŚCI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MATERII - zawartość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58603"/>
              </p:ext>
            </p:extLst>
          </p:nvPr>
        </p:nvGraphicFramePr>
        <p:xfrm>
          <a:off x="1256492" y="2195589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taśma maskująca (szer. 20 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taca z tworzywa sztucznego (25x35cm)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miarka/kubek (poj. 60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pojemniczek z pokrywką (poj. 35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kubki z plastiku (poj. 300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woreczki foliowe "strunowe" (15x15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02340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037" y="1042580"/>
            <a:ext cx="10058400" cy="67056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32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4" y="1737360"/>
            <a:ext cx="4987636" cy="4594167"/>
          </a:xfrm>
        </p:spPr>
      </p:pic>
      <p:sp>
        <p:nvSpPr>
          <p:cNvPr id="7" name="Prostokąt 6"/>
          <p:cNvSpPr/>
          <p:nvPr/>
        </p:nvSpPr>
        <p:spPr>
          <a:xfrm>
            <a:off x="850420" y="2350573"/>
            <a:ext cx="524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STRUKTURY ROŚLIN I ZWIĘRZĄT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18147" y="3416545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4 990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moduł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2301" y="724662"/>
            <a:ext cx="10058400" cy="76754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3200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r>
              <a:rPr lang="pl-PL" sz="32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 - moduły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301" y="2704577"/>
            <a:ext cx="5788429" cy="159310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SIŁY I ODDZIAŁYWANIA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ENERGIA. TO DZIAŁA 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pl-PL" sz="2400" b="1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13418" y="1751215"/>
            <a:ext cx="5278582" cy="51206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60218" y="6488668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7673666" y="2073760"/>
            <a:ext cx="41735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UWAGA!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Każdy moduł </a:t>
            </a:r>
            <a:r>
              <a:rPr lang="pl-PL" sz="2800" b="1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b="1" dirty="0" smtClean="0">
              <a:solidFill>
                <a:srgbClr val="8EEE1A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zawiera wystarczającą ilość materiałów i aparatury pozwalających na wielokrotne wykonywanie bezpiecznych doświadczeń i eksperymentów  w </a:t>
            </a:r>
            <a:r>
              <a:rPr lang="pl-PL" sz="2400" b="1" u="sng" dirty="0" smtClean="0">
                <a:solidFill>
                  <a:schemeClr val="bg1"/>
                </a:solidFill>
                <a:latin typeface="Bodoni MT" panose="02070603080606020203" pitchFamily="18" charset="0"/>
              </a:rPr>
              <a:t>klasie do 30 uczniów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7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9818" y="964627"/>
            <a:ext cx="10058400" cy="58743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3200" dirty="0" err="1" smtClean="0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49037" y="2372444"/>
            <a:ext cx="393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SIŁY I ODDZIAŁYWANIA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18147" y="3416545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5 490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5" y="1718666"/>
            <a:ext cx="4618471" cy="4618471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 moduł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35571"/>
            <a:ext cx="10058400" cy="54586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To moduł, który pozwala uczniom przeprowadzić szereg doświadczeń, w wyniku których zrozumieją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zagadnienia sił fizycznych i oddziaływania.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Istotny nacisk został położony na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tarcie, masę oraz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magnetyzm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18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3564" y="1234756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SIŁY I ODDZIAŁYWANIA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SIŁY 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ODDZIAŁYWANIA 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90900"/>
              </p:ext>
            </p:extLst>
          </p:nvPr>
        </p:nvGraphicFramePr>
        <p:xfrm>
          <a:off x="1256492" y="1990358"/>
          <a:ext cx="9750945" cy="435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waga elektroniczna, zakres 2kg / 0,1g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sprężyna "slinky" - krocząca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siłomierz (dynamometr) 250 g, którego konstrukcja pozwala na zważenie zawieszonego obiektu, oraz zmierzenie siły nacisku lub naciągu. Urządzenia kalibrowane w gramach i Newtonach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model samochodu (metal)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stoper, minutnik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poziomica, poziom/pion (dł. 15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punkty podparcia, drewniane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8" y="392083"/>
            <a:ext cx="10058400" cy="60128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3552" y="1321480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SIŁY I ODDZIAŁYWANIA – zawartość zestawu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14163"/>
              </p:ext>
            </p:extLst>
          </p:nvPr>
        </p:nvGraphicFramePr>
        <p:xfrm>
          <a:off x="1251006" y="2163950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równoważnia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opiłki żelaza (waga 625g)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szalka Petriego z pokrywką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pary magnesów z oznaczonymi biegunami (1x5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magnes, pierścień (gr. 8 mm, śr. 36mm, śr. otworu 18 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podkładki płaskie, ocynkowane, śr. 7/8"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podkładki płaskie, stalowe, małe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elementy konstrukcyjne K'NEX - drążki (dł. 13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kule styropianowe (śr. 3,5cm)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kule styropianowe (śr. 7,5cm)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33107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03239"/>
            <a:ext cx="10058400" cy="6289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21123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SIŁY I ODDZIAŁYWANIA – zawartość zestawu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30799"/>
              </p:ext>
            </p:extLst>
          </p:nvPr>
        </p:nvGraphicFramePr>
        <p:xfrm>
          <a:off x="1256492" y="2195589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małe, drewniane szpulki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papier ścierny, drobnoziarnisty (arkusz 14x27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filc zielony (arkusz 20x30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folia bąbelkowa (arkusz)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taśma miernicza (dł. 150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odwazniki plastikowe (11 krążków x10g)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cienki, mocny sznurek (dł. 60 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woreczki foliowe "strunowe" (roz. 30x45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02340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037" y="1041613"/>
            <a:ext cx="10058400" cy="58743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49037" y="2372444"/>
            <a:ext cx="372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ENERGIA. TO DZIAŁA !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18147" y="3430400"/>
            <a:ext cx="433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EEE1A"/>
                </a:solidFill>
                <a:latin typeface="Bodoni MT" panose="02070603080606020203" pitchFamily="18" charset="0"/>
              </a:rPr>
              <a:t>Cena: 4 990 PLN</a:t>
            </a:r>
            <a:endParaRPr lang="pl-PL" sz="2800" b="1" u="sng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704812"/>
            <a:ext cx="4632325" cy="4632325"/>
          </a:xfrm>
        </p:spPr>
      </p:pic>
      <p:sp>
        <p:nvSpPr>
          <p:cNvPr id="11" name="pole tekstowe 10"/>
          <p:cNvSpPr txBox="1"/>
          <p:nvPr/>
        </p:nvSpPr>
        <p:spPr>
          <a:xfrm>
            <a:off x="535578" y="4753033"/>
            <a:ext cx="6419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UWAGA! 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Jeden </a:t>
            </a:r>
            <a:r>
              <a:rPr lang="pl-PL" sz="2400" b="1" dirty="0">
                <a:solidFill>
                  <a:srgbClr val="0070C0"/>
                </a:solidFill>
                <a:latin typeface="Bodoni MT" panose="02070603080606020203" pitchFamily="18" charset="0"/>
              </a:rPr>
              <a:t>moduł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r>
              <a:rPr lang="pl-PL" sz="2800" b="1" dirty="0" err="1" smtClean="0">
                <a:solidFill>
                  <a:srgbClr val="00B0F0"/>
                </a:solidFill>
                <a:latin typeface="Bodoni MT" panose="02070603080606020203" pitchFamily="18" charset="0"/>
              </a:rPr>
              <a:t>LaboLAB</a:t>
            </a:r>
            <a:r>
              <a:rPr lang="pl-PL" sz="24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dla całej klasy </a:t>
            </a:r>
            <a:endParaRPr lang="pl-PL" sz="2400" b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77550"/>
            <a:ext cx="10058400" cy="54586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32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Uczniowie poznają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różne rodzaje energii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oraz dowiadują się, jak się ona zmienia. Analizują energię, jaką wytwarzają ich ciała, energię potencjalną i kinetyczną, ruch fal oraz alternatywne formy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energii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19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3564" y="1291812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ENERGIA. TO DZIAŁA !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764" y="440116"/>
            <a:ext cx="10058400" cy="53201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45401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ENERGIA. TO DZIAŁA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! – zawartość zestawu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81924"/>
              </p:ext>
            </p:extLst>
          </p:nvPr>
        </p:nvGraphicFramePr>
        <p:xfrm>
          <a:off x="1256492" y="2184245"/>
          <a:ext cx="9750945" cy="398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elektroskop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zestaw przewodników i izolatorów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miernik uniwersalny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pałeczki do elektryzowania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piłeczki pingpongowe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baterie alkaliczne R20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8" y="511718"/>
            <a:ext cx="10058400" cy="60128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8EEE1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3552" y="1321480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ENERGIA. TO DZIAŁA ! – zawartość zestawu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96811"/>
              </p:ext>
            </p:extLst>
          </p:nvPr>
        </p:nvGraphicFramePr>
        <p:xfrm>
          <a:off x="1251006" y="2163950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8093567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123660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uchwyt na baterie R20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brzęczek elektryczny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silniczek elektryczny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mini żarówka 2V 0,06A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oprawka mini żarówki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przewód na rolce (dł. 30m)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cążki do cięcia przewodów i zdejmowania izolacji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termometr zanurzeniowy z podwójną skalą, stopniami Celsjusza i Fahrenheita ( zakres: od -10 do 110 stopni 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ogniwo słoneczne (10 x7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pręty drewniane (0,6x30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33107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464880"/>
            <a:ext cx="10058400" cy="72597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32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11403"/>
            <a:ext cx="10397837" cy="384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Moduł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poszerza wiedzę uczniów na temat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budowy roślin i zwierząt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oraz tego, jaki ma ona wpływ na przetrwanie organizmów.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Uczniowie będą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mieć możliwość empirycznego zapoznania się z wewnętrznymi i zewnętrznymi strukturami roślin i zwierząt.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yposażony jest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we wszystkie potrzebne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dla uczniów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przyrządy i przybory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przeprowadzenia doświadczeń podczas pracy grupowej lub indywidualnej. Dodatkowo posiada drukowany przewodnik metodyczny oraz scenariusze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pozwalające na przeprowadzenie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24 sesji.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Integralną częścią zestawu jest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multimedialna baza wiedzy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zawierająca materiały cyfrowe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dla uczniów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nauczyciela: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atrakcyjne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symulacje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przedstawiające zjawiska,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karty pracy i obserwacji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do eksperymentów,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multimedialne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testy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sprawdzające zdobytą wiedzę,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scenariusze lekcji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ze szczegółowo opisanymi eksperymentami i projektami edukacyjnymi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3564" y="128946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STRUKTURY ROŚLIN 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ZWIĘRZĄT</a:t>
            </a:r>
            <a:endParaRPr lang="pl-PL" sz="24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03239"/>
            <a:ext cx="10058400" cy="6289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21123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ENERGIA. TO DZIAŁA ! – zawartość zestawu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96913"/>
              </p:ext>
            </p:extLst>
          </p:nvPr>
        </p:nvGraphicFramePr>
        <p:xfrm>
          <a:off x="1256492" y="2195589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niebieskie, nieprzeźroczyste kulki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karton konstrukcyjny (23x30 cm), kolor biały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humus ogrodowy (poj. 1,6 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pipety skalowane (poj. 3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linijka (dł. 30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cienki, mocny sznurek (dł. 60 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słomki do napojów, czerwone/białe (dł. 20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słomki do napojów, przezroczyste (dł. 20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pojemnik plastikowy (poj. 5,5 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rolki taśmy klejącej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02340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03239"/>
            <a:ext cx="10058400" cy="62899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8EEE1A"/>
                </a:solidFill>
                <a:latin typeface="Bodoni MT" panose="02070603080606020203" pitchFamily="18" charset="0"/>
              </a:rPr>
              <a:t>Pracownia fizyczna </a:t>
            </a:r>
            <a:r>
              <a:rPr lang="pl-PL" sz="2800" dirty="0" err="1">
                <a:solidFill>
                  <a:srgbClr val="8EEE1A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037" y="1321123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ENERGIA. TO DZIAŁA ! – zawartość zestawu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39254"/>
              </p:ext>
            </p:extLst>
          </p:nvPr>
        </p:nvGraphicFramePr>
        <p:xfrm>
          <a:off x="1256492" y="2195589"/>
          <a:ext cx="9750945" cy="39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łyżeczki plastikowe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pokrywka plastik (poj. 0,4 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kubek plastikowy (poj. 250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kubek styropianowy (poj. 230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kubek plastikowy (poj. 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02340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48166"/>
              </p:ext>
            </p:extLst>
          </p:nvPr>
        </p:nvGraphicFramePr>
        <p:xfrm>
          <a:off x="692727" y="568032"/>
          <a:ext cx="10820400" cy="56710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86575">
                  <a:extLst>
                    <a:ext uri="{9D8B030D-6E8A-4147-A177-3AD203B41FA5}">
                      <a16:colId xmlns:a16="http://schemas.microsoft.com/office/drawing/2014/main" val="3505289713"/>
                    </a:ext>
                  </a:extLst>
                </a:gridCol>
                <a:gridCol w="1676771">
                  <a:extLst>
                    <a:ext uri="{9D8B030D-6E8A-4147-A177-3AD203B41FA5}">
                      <a16:colId xmlns:a16="http://schemas.microsoft.com/office/drawing/2014/main" val="3168648271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947518478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1928216586"/>
                    </a:ext>
                  </a:extLst>
                </a:gridCol>
              </a:tblGrid>
              <a:tr h="65624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CENNIK modułów </a:t>
                      </a:r>
                      <a:r>
                        <a:rPr lang="pl-PL" sz="1800" b="1" i="0" u="none" strike="noStrike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LaboLAB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Cena detal [netto]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VAT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Cena detal [brutto]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06855"/>
                  </a:ext>
                </a:extLst>
              </a:tr>
              <a:tr h="374996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Bodoni MT" panose="02070603080606020203" pitchFamily="18" charset="0"/>
                        </a:rPr>
                        <a:t>Pracownia BIOLOGICZNA </a:t>
                      </a:r>
                      <a:r>
                        <a:rPr lang="pl-PL" dirty="0" err="1" smtClean="0">
                          <a:latin typeface="Bodoni MT" panose="02070603080606020203" pitchFamily="18" charset="0"/>
                        </a:rPr>
                        <a:t>LaboLAB</a:t>
                      </a:r>
                      <a:endParaRPr lang="pl-PL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19443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STRUKTURY ROŚLIN I ZWIĘRZĄT</a:t>
                      </a:r>
                      <a:endParaRPr lang="pl-PL" sz="16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4 057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02506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MATERIA 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ENERGIA W EKOSYSTEMACH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3 244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60366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ŻYCIE 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W EKOSYSTEMACH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3 244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80188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Bodoni MT" panose="02070603080606020203" pitchFamily="18" charset="0"/>
                        </a:rPr>
                        <a:t>Pracownia GEOGRAFICZNA </a:t>
                      </a:r>
                      <a:r>
                        <a:rPr lang="pl-PL" dirty="0" err="1" smtClean="0">
                          <a:latin typeface="Bodoni MT" panose="02070603080606020203" pitchFamily="18" charset="0"/>
                        </a:rPr>
                        <a:t>LaboLAB</a:t>
                      </a:r>
                      <a:endParaRPr lang="pl-PL" dirty="0" smtClean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4536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POGODA 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KLIMAT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2 431 zł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2 990 zł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53276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ZMIENIAJĄCA 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SIĘ PLANETA ZIEMIA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4 057 zł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4 990 zł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04065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ZIEMIA 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KOSMOS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3 244 zł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7720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Pracownia CHEMICZNA </a:t>
                      </a:r>
                      <a:r>
                        <a:rPr lang="pl-PL" dirty="0" err="1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LaboLAB</a:t>
                      </a:r>
                      <a:endParaRPr lang="pl-PL" dirty="0" smtClean="0">
                        <a:solidFill>
                          <a:schemeClr val="bg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70656"/>
                  </a:ext>
                </a:extLst>
              </a:tr>
              <a:tr h="457561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STRUKTURA 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WŁAŚCIWOŚCI MATERII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27907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Bodoni MT" panose="02070603080606020203" pitchFamily="18" charset="0"/>
                        </a:rPr>
                        <a:t>Pracownia</a:t>
                      </a:r>
                      <a:r>
                        <a:rPr lang="pl-PL" baseline="0" dirty="0" smtClean="0">
                          <a:latin typeface="Bodoni MT" panose="02070603080606020203" pitchFamily="18" charset="0"/>
                        </a:rPr>
                        <a:t> FIZYCZNA </a:t>
                      </a:r>
                      <a:r>
                        <a:rPr lang="pl-PL" dirty="0" err="1" smtClean="0">
                          <a:latin typeface="Bodoni MT" panose="02070603080606020203" pitchFamily="18" charset="0"/>
                        </a:rPr>
                        <a:t>LaboLAB</a:t>
                      </a:r>
                      <a:endParaRPr lang="pl-PL" dirty="0" smtClean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8EEE1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EEE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22321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SIŁY 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ODDZIAŁYWANIA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4 463 zł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5 490 zł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59678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moduł: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ENERGIA</a:t>
                      </a:r>
                      <a:r>
                        <a:rPr lang="pl-PL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. TO DZIAŁA!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4 057 zł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4 990 zł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17936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6667" t="23978" r="18749" b="24431"/>
          <a:stretch/>
        </p:blipFill>
        <p:spPr>
          <a:xfrm>
            <a:off x="0" y="76195"/>
            <a:ext cx="2147455" cy="98367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Szczegółowy</a:t>
            </a:r>
            <a:r>
              <a:rPr lang="pl-PL" b="1" dirty="0" smtClean="0">
                <a:solidFill>
                  <a:srgbClr val="FFFF00"/>
                </a:solidFill>
              </a:rPr>
              <a:t> wykaz materiałów </a:t>
            </a:r>
            <a:r>
              <a:rPr lang="pl-PL" b="1" dirty="0" smtClean="0">
                <a:solidFill>
                  <a:schemeClr val="bg1"/>
                </a:solidFill>
              </a:rPr>
              <a:t>wchodzących w skład każdego modułu znajduje się na </a:t>
            </a:r>
            <a:r>
              <a:rPr lang="pl-PL" sz="2400" b="1" dirty="0" smtClean="0">
                <a:solidFill>
                  <a:srgbClr val="FFFF00"/>
                </a:solidFill>
              </a:rPr>
              <a:t>www.labolab.pl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 smtClean="0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STRUKTURY ROŚLIN I ZWIĘRZĄT – zawartość zestawu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07018"/>
              </p:ext>
            </p:extLst>
          </p:nvPr>
        </p:nvGraphicFramePr>
        <p:xfrm>
          <a:off x="1116272" y="1706310"/>
          <a:ext cx="9750945" cy="459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przewodnik metodyczny dla nauczyciela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wersji drukowanej i cyfrowej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scenariusze lekcji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szczegółowo opisanymi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eksperymentami i projektami edukacyjnymi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drukowane materiały dla uczniów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zróżnicowanym poziomie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dostęp do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materiałów cyfrowych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(atrakcyjne symulacje, ćwiczenia, testy, podręczniki multimedialne) dla uczniów i nauczyciela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licencja szkolna, bezterminowa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mikroskop elektroniczny USB 25X200 z oprogramowaniem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preparatów biologicznych 25 szt. w pudełku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preparat: oko krowy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preparat: mózg owcy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preparat: kałamarnica (o dł. 30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olejek goździkowy (poj. 7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olejek miętowy (poj. 7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nożyczki sekcyjne (niklowane)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405756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STRUKTURY ROŚLIN I ZWIĘRZĄT – zawartość zestawu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40904"/>
              </p:ext>
            </p:extLst>
          </p:nvPr>
        </p:nvGraphicFramePr>
        <p:xfrm>
          <a:off x="1116272" y="1706310"/>
          <a:ext cx="9750945" cy="453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skalpel ze stali nierdzewnej (jednorazowy, niesterylny)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sekcyjna (budowa oka krowy)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sekcyjna (budowa kałamarnicy)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okulary ochronne (duże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okulary ochronne, wentylowane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grube rękawiczki nitrylowe, jednorazowe, niesterylne, bezpudrowe do celów laboratoryjnych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diagnostyczna latarka lekarska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latarka LED (z bateriami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niebieski barwnik spożywczy (poj. 30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kleszczyki plastikowe (dł. 13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lupy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szklana, płaska , przeźroczysta podkładka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40575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494007"/>
            <a:ext cx="10058400" cy="58743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280789"/>
            <a:ext cx="10058400" cy="4255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STRUKTURY ROŚLIN I ZWIĘRZĄT – zawartość zestawu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33171"/>
              </p:ext>
            </p:extLst>
          </p:nvPr>
        </p:nvGraphicFramePr>
        <p:xfrm>
          <a:off x="1116272" y="1708511"/>
          <a:ext cx="9750945" cy="453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nasiona czerwonej fasoli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nasiona rzodkiewki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jedwabny kwiat lilii tygrysiej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zestaw fotografii struktur roślinnych i zwierzęcych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- 4-kolorowy zestaw masy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Playfoam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ręczniki papierowe (rolka)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torebki papierowe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waciki bawełniane (kulki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papier ścierny (arkusz 5x5 cm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tacki ze styropianu (17x23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7188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woreczki foliowe "strunowe" (30x38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393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woreczki foliowe "strunowe" (5x 7,5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405756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272" y="535571"/>
            <a:ext cx="10058400" cy="545869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odoni MT" panose="02070603080606020203" pitchFamily="18" charset="0"/>
              </a:rPr>
              <a:t>Pracownia biologiczna </a:t>
            </a:r>
            <a:r>
              <a:rPr lang="pl-PL" sz="2800" dirty="0" err="1">
                <a:solidFill>
                  <a:srgbClr val="0070C0"/>
                </a:solidFill>
                <a:latin typeface="Bodoni MT" panose="02070603080606020203" pitchFamily="18" charset="0"/>
              </a:rPr>
              <a:t>LaboLAB</a:t>
            </a:r>
            <a:endParaRPr lang="pl-PL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2545" y="1352410"/>
            <a:ext cx="10058400" cy="4255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00B050"/>
                </a:solidFill>
                <a:latin typeface="Bodoni MT" panose="02070603080606020203" pitchFamily="18" charset="0"/>
              </a:rPr>
              <a:t>STRUKTURY ROŚLIN I </a:t>
            </a:r>
            <a:r>
              <a:rPr lang="pl-PL" sz="24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ZWIĘRZĄT- zawartość zestawu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 smtClean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76232"/>
              </p:ext>
            </p:extLst>
          </p:nvPr>
        </p:nvGraphicFramePr>
        <p:xfrm>
          <a:off x="1116272" y="2048901"/>
          <a:ext cx="9750945" cy="371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8">
                  <a:extLst>
                    <a:ext uri="{9D8B030D-6E8A-4147-A177-3AD203B41FA5}">
                      <a16:colId xmlns:a16="http://schemas.microsoft.com/office/drawing/2014/main" val="1695176805"/>
                    </a:ext>
                  </a:extLst>
                </a:gridCol>
                <a:gridCol w="7977591">
                  <a:extLst>
                    <a:ext uri="{9D8B030D-6E8A-4147-A177-3AD203B41FA5}">
                      <a16:colId xmlns:a16="http://schemas.microsoft.com/office/drawing/2014/main" val="1220859640"/>
                    </a:ext>
                  </a:extLst>
                </a:gridCol>
                <a:gridCol w="1239636">
                  <a:extLst>
                    <a:ext uri="{9D8B030D-6E8A-4147-A177-3AD203B41FA5}">
                      <a16:colId xmlns:a16="http://schemas.microsoft.com/office/drawing/2014/main" val="30375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l.p.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nazwa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woreczki foliowe "strunowe" (10x 15 cm)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34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kubki plastikowe z pokrywkami (poj. 60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4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przeźroczyste kubki platikowe (poj. 750 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1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pojemnik z plastiku (poj. 3,7 L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5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pinezki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207779"/>
                  </a:ext>
                </a:extLst>
              </a:tr>
              <a:tr h="3751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drewniane spinacze (klamerki)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8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"Komórki i tkanki"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plansza dydaktyczna 70x100 cm, "Metoda eksperymentu"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93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duża, wytrzymała skrzynia (tworzywo sztuczne)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45369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822873" y="6488668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www.labolab.pl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4166" t="14532" r="15833" b="12805"/>
          <a:stretch/>
        </p:blipFill>
        <p:spPr>
          <a:xfrm>
            <a:off x="9864437" y="0"/>
            <a:ext cx="2327563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1354</TotalTime>
  <Words>5065</Words>
  <Application>Microsoft Office PowerPoint</Application>
  <PresentationFormat>Panoramiczny</PresentationFormat>
  <Paragraphs>1255</Paragraphs>
  <Slides>52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9" baseType="lpstr">
      <vt:lpstr>Arial</vt:lpstr>
      <vt:lpstr>Bodoni MT</vt:lpstr>
      <vt:lpstr>Calibri</vt:lpstr>
      <vt:lpstr>Calibri Light</vt:lpstr>
      <vt:lpstr>Helvetica Neue</vt:lpstr>
      <vt:lpstr>Wingdings</vt:lpstr>
      <vt:lpstr>Retrospekcja</vt:lpstr>
      <vt:lpstr>Prezentacja programu PowerPoint</vt:lpstr>
      <vt:lpstr>Badawcze pracownie przyrodnicze</vt:lpstr>
      <vt:lpstr>Pracownia BIOLOGICZNA LaboLAB - moduły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biologiczna LaboLAB</vt:lpstr>
      <vt:lpstr>Pracownia GEOGRAFICZNA LaboLAB - moduły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geograficzna LaboLAB</vt:lpstr>
      <vt:lpstr>Pracownia CHEMICZNA LaboLAB</vt:lpstr>
      <vt:lpstr>Pracownia chemiczna LaboLAB</vt:lpstr>
      <vt:lpstr>Pracownia chemiczna LaboLAB</vt:lpstr>
      <vt:lpstr>Pracownia chemiczna LaboLAB</vt:lpstr>
      <vt:lpstr>Pracownia chemiczna LaboLAB</vt:lpstr>
      <vt:lpstr>Pracownia chemiczna LaboLAB</vt:lpstr>
      <vt:lpstr>Pracownia chemiczna LaboLAB</vt:lpstr>
      <vt:lpstr>Pracownia FIZYCZNA LaboLAB - moduły</vt:lpstr>
      <vt:lpstr>Pracownia fizyczna LaboLAB</vt:lpstr>
      <vt:lpstr>Pracownia fizyczna LaboLAB</vt:lpstr>
      <vt:lpstr>Pracownia fizyczna LaboLAB</vt:lpstr>
      <vt:lpstr>Pracownia fizyczna LaboLAB</vt:lpstr>
      <vt:lpstr>Pracownia fizyczna LaboLAB</vt:lpstr>
      <vt:lpstr>Pracownia fizyczna LaboLAB</vt:lpstr>
      <vt:lpstr>Pracownia fizyczna LaboLAB</vt:lpstr>
      <vt:lpstr>Pracownia fizyczna LaboLAB</vt:lpstr>
      <vt:lpstr>Pracownia fizyczna LaboLAB</vt:lpstr>
      <vt:lpstr>Pracownia fizyczna LaboLAB</vt:lpstr>
      <vt:lpstr>Pracownia fizyczna LaboLAB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114</cp:revision>
  <dcterms:created xsi:type="dcterms:W3CDTF">2018-05-31T04:30:48Z</dcterms:created>
  <dcterms:modified xsi:type="dcterms:W3CDTF">2018-06-06T05:16:06Z</dcterms:modified>
</cp:coreProperties>
</file>